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987678f4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b987678f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3f5cdd3cc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b3f5cdd3cc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b3f5cdd3cc_6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b3f5cdd3cc_6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b3f5cdd3cc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b3f5cdd3cc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b3f5cdd3cc_6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b3f5cdd3cc_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3f5cdd3cc_6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b3f5cdd3cc_6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3f5cdd3cc_6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b3f5cdd3cc_6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3f5cdd3b5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b3f5cdd3b5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b3f5cdd3b5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b3f5cdd3b5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3" name="Google Shape;13;p2"/>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rmAutofit/>
          </a:bodyPr>
          <a:lstStyle>
            <a:lvl1pPr lv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 name="Google Shape;14;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highlight>
                  <a:schemeClr val="dk1"/>
                </a:highlight>
              </a:defRPr>
            </a:lvl1pPr>
            <a:lvl2pPr indent="-317500" lvl="1" marL="914400" algn="ctr">
              <a:spcBef>
                <a:spcPts val="0"/>
              </a:spcBef>
              <a:spcAft>
                <a:spcPts val="0"/>
              </a:spcAft>
              <a:buSzPts val="1400"/>
              <a:buChar char="○"/>
              <a:defRPr>
                <a:highlight>
                  <a:schemeClr val="dk1"/>
                </a:highlight>
              </a:defRPr>
            </a:lvl2pPr>
            <a:lvl3pPr indent="-317500" lvl="2" marL="1371600" algn="ctr">
              <a:spcBef>
                <a:spcPts val="0"/>
              </a:spcBef>
              <a:spcAft>
                <a:spcPts val="0"/>
              </a:spcAft>
              <a:buSzPts val="1400"/>
              <a:buChar char="■"/>
              <a:defRPr>
                <a:highlight>
                  <a:schemeClr val="dk1"/>
                </a:highlight>
              </a:defRPr>
            </a:lvl3pPr>
            <a:lvl4pPr indent="-317500" lvl="3" marL="1828800" algn="ctr">
              <a:spcBef>
                <a:spcPts val="0"/>
              </a:spcBef>
              <a:spcAft>
                <a:spcPts val="0"/>
              </a:spcAft>
              <a:buSzPts val="1400"/>
              <a:buChar char="●"/>
              <a:defRPr>
                <a:highlight>
                  <a:schemeClr val="dk1"/>
                </a:highlight>
              </a:defRPr>
            </a:lvl4pPr>
            <a:lvl5pPr indent="-317500" lvl="4" marL="2286000" algn="ctr">
              <a:spcBef>
                <a:spcPts val="0"/>
              </a:spcBef>
              <a:spcAft>
                <a:spcPts val="0"/>
              </a:spcAft>
              <a:buSzPts val="1400"/>
              <a:buChar char="○"/>
              <a:defRPr>
                <a:highlight>
                  <a:schemeClr val="dk1"/>
                </a:highlight>
              </a:defRPr>
            </a:lvl5pPr>
            <a:lvl6pPr indent="-317500" lvl="5" marL="2743200" algn="ctr">
              <a:spcBef>
                <a:spcPts val="0"/>
              </a:spcBef>
              <a:spcAft>
                <a:spcPts val="0"/>
              </a:spcAft>
              <a:buSzPts val="1400"/>
              <a:buChar char="■"/>
              <a:defRPr>
                <a:highlight>
                  <a:schemeClr val="dk1"/>
                </a:highlight>
              </a:defRPr>
            </a:lvl6pPr>
            <a:lvl7pPr indent="-317500" lvl="6" marL="3200400" algn="ctr">
              <a:spcBef>
                <a:spcPts val="0"/>
              </a:spcBef>
              <a:spcAft>
                <a:spcPts val="0"/>
              </a:spcAft>
              <a:buSzPts val="1400"/>
              <a:buChar char="●"/>
              <a:defRPr>
                <a:highlight>
                  <a:schemeClr val="dk1"/>
                </a:highlight>
              </a:defRPr>
            </a:lvl7pPr>
            <a:lvl8pPr indent="-317500" lvl="7" marL="3657600" algn="ctr">
              <a:spcBef>
                <a:spcPts val="0"/>
              </a:spcBef>
              <a:spcAft>
                <a:spcPts val="0"/>
              </a:spcAft>
              <a:buSzPts val="1400"/>
              <a:buChar char="○"/>
              <a:defRPr>
                <a:highlight>
                  <a:schemeClr val="dk1"/>
                </a:highlight>
              </a:defRPr>
            </a:lvl8pPr>
            <a:lvl9pPr indent="-317500" lvl="8" marL="4114800" algn="ctr">
              <a:spcBef>
                <a:spcPts val="0"/>
              </a:spcBef>
              <a:spcAft>
                <a:spcPts val="0"/>
              </a:spcAft>
              <a:buSzPts val="1400"/>
              <a:buChar char="■"/>
              <a:defRPr>
                <a:highlight>
                  <a:schemeClr val="dk1"/>
                </a:highlight>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8" name="Google Shape;18;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 name="Google Shape;21;p4"/>
          <p:cNvSpPr txBox="1"/>
          <p:nvPr>
            <p:ph idx="1" type="body"/>
          </p:nvPr>
        </p:nvSpPr>
        <p:spPr>
          <a:xfrm>
            <a:off x="311700" y="1017725"/>
            <a:ext cx="8520600" cy="2490900"/>
          </a:xfrm>
          <a:prstGeom prst="rect">
            <a:avLst/>
          </a:prstGeom>
          <a:solidFill>
            <a:schemeClr val="dk1"/>
          </a:solidFill>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5"/>
          <p:cNvSpPr txBox="1"/>
          <p:nvPr>
            <p:ph idx="1" type="body"/>
          </p:nvPr>
        </p:nvSpPr>
        <p:spPr>
          <a:xfrm>
            <a:off x="3117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234050"/>
            <a:ext cx="3999900" cy="33348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37" name="Google Shape;3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9"/>
          <p:cNvSpPr txBox="1"/>
          <p:nvPr>
            <p:ph type="title"/>
          </p:nvPr>
        </p:nvSpPr>
        <p:spPr>
          <a:xfrm>
            <a:off x="265500" y="10816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9214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highlight>
                  <a:schemeClr val="lt1"/>
                </a:highlight>
              </a:defRPr>
            </a:lvl1pPr>
            <a:lvl2pPr indent="-317500" lvl="1" marL="914400">
              <a:spcBef>
                <a:spcPts val="0"/>
              </a:spcBef>
              <a:spcAft>
                <a:spcPts val="0"/>
              </a:spcAft>
              <a:buSzPts val="1400"/>
              <a:buChar char="○"/>
              <a:defRPr>
                <a:highlight>
                  <a:schemeClr val="lt1"/>
                </a:highlight>
              </a:defRPr>
            </a:lvl2pPr>
            <a:lvl3pPr indent="-317500" lvl="2" marL="1371600">
              <a:spcBef>
                <a:spcPts val="0"/>
              </a:spcBef>
              <a:spcAft>
                <a:spcPts val="0"/>
              </a:spcAft>
              <a:buSzPts val="1400"/>
              <a:buChar char="■"/>
              <a:defRPr>
                <a:highlight>
                  <a:schemeClr val="lt1"/>
                </a:highlight>
              </a:defRPr>
            </a:lvl3pPr>
            <a:lvl4pPr indent="-317500" lvl="3" marL="1828800">
              <a:spcBef>
                <a:spcPts val="0"/>
              </a:spcBef>
              <a:spcAft>
                <a:spcPts val="0"/>
              </a:spcAft>
              <a:buSzPts val="1400"/>
              <a:buChar char="●"/>
              <a:defRPr>
                <a:highlight>
                  <a:schemeClr val="lt1"/>
                </a:highlight>
              </a:defRPr>
            </a:lvl4pPr>
            <a:lvl5pPr indent="-317500" lvl="4" marL="2286000">
              <a:spcBef>
                <a:spcPts val="0"/>
              </a:spcBef>
              <a:spcAft>
                <a:spcPts val="0"/>
              </a:spcAft>
              <a:buSzPts val="1400"/>
              <a:buChar char="○"/>
              <a:defRPr>
                <a:highlight>
                  <a:schemeClr val="lt1"/>
                </a:highlight>
              </a:defRPr>
            </a:lvl5pPr>
            <a:lvl6pPr indent="-317500" lvl="5" marL="2743200">
              <a:spcBef>
                <a:spcPts val="0"/>
              </a:spcBef>
              <a:spcAft>
                <a:spcPts val="0"/>
              </a:spcAft>
              <a:buSzPts val="1400"/>
              <a:buChar char="■"/>
              <a:defRPr>
                <a:highlight>
                  <a:schemeClr val="lt1"/>
                </a:highlight>
              </a:defRPr>
            </a:lvl6pPr>
            <a:lvl7pPr indent="-317500" lvl="6" marL="3200400">
              <a:spcBef>
                <a:spcPts val="0"/>
              </a:spcBef>
              <a:spcAft>
                <a:spcPts val="0"/>
              </a:spcAft>
              <a:buSzPts val="1400"/>
              <a:buChar char="●"/>
              <a:defRPr>
                <a:highlight>
                  <a:schemeClr val="lt1"/>
                </a:highlight>
              </a:defRPr>
            </a:lvl7pPr>
            <a:lvl8pPr indent="-317500" lvl="7" marL="3657600">
              <a:spcBef>
                <a:spcPts val="0"/>
              </a:spcBef>
              <a:spcAft>
                <a:spcPts val="0"/>
              </a:spcAft>
              <a:buSzPts val="1400"/>
              <a:buChar char="○"/>
              <a:defRPr>
                <a:highlight>
                  <a:schemeClr val="lt1"/>
                </a:highlight>
              </a:defRPr>
            </a:lvl8pPr>
            <a:lvl9pPr indent="-317500" lvl="8" marL="4114800">
              <a:spcBef>
                <a:spcPts val="0"/>
              </a:spcBef>
              <a:spcAft>
                <a:spcPts val="0"/>
              </a:spcAft>
              <a:buSzPts val="1400"/>
              <a:buChar char="■"/>
              <a:defRPr>
                <a:highlight>
                  <a:schemeClr val="lt1"/>
                </a:highlight>
              </a:defRPr>
            </a:lvl9pPr>
          </a:lstStyle>
          <a:p/>
        </p:txBody>
      </p:sp>
      <p:sp>
        <p:nvSpPr>
          <p:cNvPr id="44" name="Google Shape;4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highlight>
                  <a:schemeClr val="dk1"/>
                </a:highlight>
              </a:defRPr>
            </a:lvl1pPr>
          </a:lstStyle>
          <a:p/>
        </p:txBody>
      </p:sp>
      <p:sp>
        <p:nvSpPr>
          <p:cNvPr id="47" name="Google Shape;47;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7" name="Google Shape;7;p1"/>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25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11.png"/><Relationship Id="rId7"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4.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344250" y="1403850"/>
            <a:ext cx="8455500" cy="2146800"/>
          </a:xfrm>
          <a:prstGeom prst="rect">
            <a:avLst/>
          </a:prstGeom>
          <a:solidFill>
            <a:schemeClr val="dk1"/>
          </a:solidFill>
        </p:spPr>
        <p:txBody>
          <a:bodyPr anchorCtr="0" anchor="ctr" bIns="91425" lIns="91425" spcFirstLastPara="1" rIns="91425" wrap="square" tIns="91425">
            <a:normAutofit/>
          </a:bodyPr>
          <a:lstStyle/>
          <a:p>
            <a:pPr indent="0" lvl="0" marL="0" rtl="0" algn="ctr">
              <a:spcBef>
                <a:spcPts val="0"/>
              </a:spcBef>
              <a:spcAft>
                <a:spcPts val="0"/>
              </a:spcAft>
              <a:buNone/>
            </a:pPr>
            <a:r>
              <a:rPr lang="pl"/>
              <a:t>Emilia-Romagna</a:t>
            </a:r>
            <a:endParaRPr/>
          </a:p>
        </p:txBody>
      </p:sp>
      <p:sp>
        <p:nvSpPr>
          <p:cNvPr id="59" name="Google Shape;59;p13"/>
          <p:cNvSpPr txBox="1"/>
          <p:nvPr>
            <p:ph idx="1" type="subTitle"/>
          </p:nvPr>
        </p:nvSpPr>
        <p:spPr>
          <a:xfrm>
            <a:off x="344250" y="3550650"/>
            <a:ext cx="4910100" cy="577800"/>
          </a:xfrm>
          <a:prstGeom prst="rect">
            <a:avLst/>
          </a:prstGeom>
        </p:spPr>
        <p:txBody>
          <a:bodyPr anchorCtr="0" anchor="ctr" bIns="91425" lIns="91425" spcFirstLastPara="1" rIns="91425" wrap="square" tIns="91425">
            <a:normAutofit fontScale="62500" lnSpcReduction="20000"/>
          </a:bodyPr>
          <a:lstStyle/>
          <a:p>
            <a:pPr indent="0" lvl="0" marL="0" rtl="0" algn="l">
              <a:spcBef>
                <a:spcPts val="0"/>
              </a:spcBef>
              <a:spcAft>
                <a:spcPts val="0"/>
              </a:spcAft>
              <a:buNone/>
            </a:pPr>
            <a:r>
              <a:rPr lang="pl"/>
              <a:t>Marta Walska, Aleksandra Latra, Maciej Winiarski, Gaia Marchesini, Sarra Chaalali </a:t>
            </a:r>
            <a:endParaRPr/>
          </a:p>
        </p:txBody>
      </p:sp>
      <p:sp>
        <p:nvSpPr>
          <p:cNvPr id="60" name="Google Shape;60;p13"/>
          <p:cNvSpPr txBox="1"/>
          <p:nvPr/>
        </p:nvSpPr>
        <p:spPr>
          <a:xfrm>
            <a:off x="344250" y="1403850"/>
            <a:ext cx="332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2023-1-PL01-KA121-SCH-000117151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344250" y="1403850"/>
            <a:ext cx="8455500" cy="2146800"/>
          </a:xfrm>
          <a:prstGeom prst="rect">
            <a:avLst/>
          </a:prstGeom>
          <a:solidFill>
            <a:schemeClr val="dk1"/>
          </a:solidFill>
        </p:spPr>
        <p:txBody>
          <a:bodyPr anchorCtr="0" anchor="ctr" bIns="91425" lIns="91425" spcFirstLastPara="1" rIns="91425" wrap="square" tIns="91425">
            <a:normAutofit/>
          </a:bodyPr>
          <a:lstStyle/>
          <a:p>
            <a:pPr indent="0" lvl="0" marL="0" rtl="0" algn="ctr">
              <a:spcBef>
                <a:spcPts val="0"/>
              </a:spcBef>
              <a:spcAft>
                <a:spcPts val="0"/>
              </a:spcAft>
              <a:buNone/>
            </a:pPr>
            <a:r>
              <a:rPr b="0" lang="pl" sz="1400">
                <a:solidFill>
                  <a:srgbClr val="050505"/>
                </a:solidFill>
                <a:highlight>
                  <a:srgbClr val="F0F0F0"/>
                </a:highlight>
                <a:latin typeface="Arial"/>
                <a:ea typeface="Arial"/>
                <a:cs typeface="Arial"/>
                <a:sym typeface="Arial"/>
              </a:rPr>
              <a:t>The project has been funded with support of European Commission. This publication reflects only the views of the author, and the Commission cannot be held responsible for any use which may be made of the information contained therein.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General Information about Emilia-Romagna.</a:t>
            </a:r>
            <a:endParaRPr/>
          </a:p>
        </p:txBody>
      </p:sp>
      <p:sp>
        <p:nvSpPr>
          <p:cNvPr id="66" name="Google Shape;66;p14"/>
          <p:cNvSpPr txBox="1"/>
          <p:nvPr>
            <p:ph idx="1" type="body"/>
          </p:nvPr>
        </p:nvSpPr>
        <p:spPr>
          <a:xfrm>
            <a:off x="311700" y="1017725"/>
            <a:ext cx="8520600" cy="2490900"/>
          </a:xfrm>
          <a:prstGeom prst="rect">
            <a:avLst/>
          </a:prstGeom>
          <a:noFill/>
        </p:spPr>
        <p:txBody>
          <a:bodyPr anchorCtr="0" anchor="t" bIns="91425" lIns="91425" spcFirstLastPara="1" rIns="91425" wrap="square" tIns="91425">
            <a:normAutofit/>
          </a:bodyPr>
          <a:lstStyle/>
          <a:p>
            <a:pPr indent="0" lvl="0" marL="0" rtl="0" algn="l">
              <a:spcBef>
                <a:spcPts val="0"/>
              </a:spcBef>
              <a:spcAft>
                <a:spcPts val="1200"/>
              </a:spcAft>
              <a:buNone/>
            </a:pPr>
            <a:r>
              <a:rPr lang="pl"/>
              <a:t>Emilia Romagna is an administrative region of Italy, </a:t>
            </a:r>
            <a:r>
              <a:rPr lang="pl"/>
              <a:t>which</a:t>
            </a:r>
            <a:r>
              <a:rPr lang="pl"/>
              <a:t> consists of two historical regions: Emilia and Romagna.                                                                         Its capital is Bologna. It has an area of 22,446 km2 and a population of 4.4 million. It is regarded as one of the most wealthy regions in all of Europe thanks to its GDP(a monetary measure of market value), which is the third highest in Europe. </a:t>
            </a:r>
            <a:r>
              <a:rPr lang="pl"/>
              <a:t>The oldest university in the world lies here, The University of Bologna</a:t>
            </a:r>
            <a:r>
              <a:rPr lang="pl">
                <a:solidFill>
                  <a:srgbClr val="FFFFFF"/>
                </a:solidFill>
              </a:rPr>
              <a:t>. </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History of its name</a:t>
            </a:r>
            <a:endParaRPr/>
          </a:p>
        </p:txBody>
      </p:sp>
      <p:sp>
        <p:nvSpPr>
          <p:cNvPr id="72" name="Google Shape;72;p15"/>
          <p:cNvSpPr txBox="1"/>
          <p:nvPr>
            <p:ph idx="1" type="body"/>
          </p:nvPr>
        </p:nvSpPr>
        <p:spPr>
          <a:xfrm>
            <a:off x="414775" y="1017725"/>
            <a:ext cx="8520600" cy="2089500"/>
          </a:xfrm>
          <a:prstGeom prst="rect">
            <a:avLst/>
          </a:prstGeom>
          <a:solidFill>
            <a:schemeClr val="dk1"/>
          </a:solidFill>
        </p:spPr>
        <p:txBody>
          <a:bodyPr anchorCtr="0" anchor="t" bIns="91425" lIns="91425" spcFirstLastPara="1" rIns="91425" wrap="square" tIns="91425">
            <a:normAutofit/>
          </a:bodyPr>
          <a:lstStyle/>
          <a:p>
            <a:pPr indent="0" lvl="0" marL="0" rtl="0" algn="l">
              <a:spcBef>
                <a:spcPts val="0"/>
              </a:spcBef>
              <a:spcAft>
                <a:spcPts val="1200"/>
              </a:spcAft>
              <a:buNone/>
            </a:pPr>
            <a:r>
              <a:rPr lang="pl"/>
              <a:t>The name Emilia-Romagna is a legacy of Ancient Rome. Emilia derives from the via Aemilia, the Roman road connecting Piacenza to Rimini, completed in 187 BC, and named after the consul Marcus Aemilius Lepidus. Romagna derives from Romània, the name of the Eastern Roman Empire applied to Ravenna by the Lombards when the western Empire had ceased to exist and Ravenna was an outpost of the east (540–751).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What is Emilia-Romagna famous for?</a:t>
            </a:r>
            <a:endParaRPr/>
          </a:p>
        </p:txBody>
      </p:sp>
      <p:sp>
        <p:nvSpPr>
          <p:cNvPr id="78" name="Google Shape;78;p16"/>
          <p:cNvSpPr txBox="1"/>
          <p:nvPr>
            <p:ph idx="1" type="body"/>
          </p:nvPr>
        </p:nvSpPr>
        <p:spPr>
          <a:xfrm>
            <a:off x="414750" y="1017725"/>
            <a:ext cx="8520600" cy="1975500"/>
          </a:xfrm>
          <a:prstGeom prst="rect">
            <a:avLst/>
          </a:prstGeom>
          <a:solidFill>
            <a:schemeClr val="dk1"/>
          </a:solidFill>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pl"/>
              <a:t>First of all: food. The Italians tend to claim that Emilia-Romagna has the best food in Italy. There are several dishes that are only properly made in this region: prosciutto di Parma, Parmigiano-Reggiano, balsamic vinegar of Modena and mortadella di Bologna.</a:t>
            </a:r>
            <a:endParaRPr/>
          </a:p>
          <a:p>
            <a:pPr indent="0" lvl="0" marL="0" rtl="0" algn="l">
              <a:spcBef>
                <a:spcPts val="1200"/>
              </a:spcBef>
              <a:spcAft>
                <a:spcPts val="1200"/>
              </a:spcAft>
              <a:buNone/>
            </a:pPr>
            <a:r>
              <a:rPr lang="pl"/>
              <a:t>The University of Bologna, which was mentioned earlier is also one of the things that tourists absolutely love. Emilia-Romagna is also famous for sports cars, especially Lamborghini, Ferrari, Maserati, Pagani.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Languages and dialects.</a:t>
            </a:r>
            <a:endParaRPr/>
          </a:p>
        </p:txBody>
      </p:sp>
      <p:sp>
        <p:nvSpPr>
          <p:cNvPr id="84" name="Google Shape;84;p17"/>
          <p:cNvSpPr txBox="1"/>
          <p:nvPr>
            <p:ph idx="1" type="body"/>
          </p:nvPr>
        </p:nvSpPr>
        <p:spPr>
          <a:xfrm>
            <a:off x="425075" y="1017725"/>
            <a:ext cx="8520600" cy="2377500"/>
          </a:xfrm>
          <a:prstGeom prst="rect">
            <a:avLst/>
          </a:prstGeom>
          <a:solidFill>
            <a:schemeClr val="dk1"/>
          </a:solidFill>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pl"/>
              <a:t>Apart from standard Italian, Emilian and Romagnolo, two closely related languages that are part of the Emiliano-Romagnolo language family, are the local languages of Emilia-Romagna. </a:t>
            </a:r>
            <a:endParaRPr/>
          </a:p>
          <a:p>
            <a:pPr indent="0" lvl="0" marL="0" rtl="0" algn="l">
              <a:spcBef>
                <a:spcPts val="1200"/>
              </a:spcBef>
              <a:spcAft>
                <a:spcPts val="1200"/>
              </a:spcAft>
              <a:buNone/>
            </a:pPr>
            <a:r>
              <a:rPr lang="pl"/>
              <a:t>They are Romance languages spoken in the region, in Northern Marche and other nearby areas such as parts of Massa-Carrara, Mantua, Pavia and Rovigo provinces and in San Marino. Piedmontese, Lombard, Ligurian and Venetian are also spoken in Emilia-Romagna.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Famous people from Emilia-Romagna.</a:t>
            </a:r>
            <a:endParaRPr/>
          </a:p>
        </p:txBody>
      </p:sp>
      <p:sp>
        <p:nvSpPr>
          <p:cNvPr id="90" name="Google Shape;90;p18"/>
          <p:cNvSpPr txBox="1"/>
          <p:nvPr>
            <p:ph idx="1" type="body"/>
          </p:nvPr>
        </p:nvSpPr>
        <p:spPr>
          <a:xfrm>
            <a:off x="311700" y="1017725"/>
            <a:ext cx="8520600" cy="2490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pl"/>
              <a:t>Giuseppe Verdi - a famous composer, being famous for his three operas, mainly Rigoletto </a:t>
            </a:r>
            <a:br>
              <a:rPr lang="pl"/>
            </a:br>
            <a:r>
              <a:rPr lang="pl"/>
              <a:t>Giosuè Carducci - often regarded as Italy’s national poet, won the nobel prize in 1906. </a:t>
            </a:r>
            <a:br>
              <a:rPr lang="pl"/>
            </a:br>
            <a:r>
              <a:rPr lang="pl"/>
              <a:t>Guglielmo</a:t>
            </a:r>
            <a:r>
              <a:rPr lang="pl"/>
              <a:t> Marconi - an inventor and a physicist. Marconi is known for his creation of a practical radio wave–based wireless telegraph system. </a:t>
            </a:r>
            <a:br>
              <a:rPr lang="pl"/>
            </a:br>
            <a:r>
              <a:rPr lang="pl"/>
              <a:t>Benito Mussolini - unfortunately, Mussolini was born in Predappio. He was a dictator.</a:t>
            </a:r>
            <a:endParaRPr/>
          </a:p>
        </p:txBody>
      </p:sp>
      <p:pic>
        <p:nvPicPr>
          <p:cNvPr id="91" name="Google Shape;91;p18"/>
          <p:cNvPicPr preferRelativeResize="0"/>
          <p:nvPr/>
        </p:nvPicPr>
        <p:blipFill>
          <a:blip r:embed="rId4">
            <a:alphaModFix/>
          </a:blip>
          <a:stretch>
            <a:fillRect/>
          </a:stretch>
        </p:blipFill>
        <p:spPr>
          <a:xfrm>
            <a:off x="2377050" y="3491200"/>
            <a:ext cx="2307950" cy="1925475"/>
          </a:xfrm>
          <a:prstGeom prst="rect">
            <a:avLst/>
          </a:prstGeom>
          <a:noFill/>
          <a:ln>
            <a:noFill/>
          </a:ln>
        </p:spPr>
      </p:pic>
      <p:pic>
        <p:nvPicPr>
          <p:cNvPr id="92" name="Google Shape;92;p18"/>
          <p:cNvPicPr preferRelativeResize="0"/>
          <p:nvPr/>
        </p:nvPicPr>
        <p:blipFill>
          <a:blip r:embed="rId5">
            <a:alphaModFix/>
          </a:blip>
          <a:stretch>
            <a:fillRect/>
          </a:stretch>
        </p:blipFill>
        <p:spPr>
          <a:xfrm>
            <a:off x="0" y="3491175"/>
            <a:ext cx="2533975" cy="1807350"/>
          </a:xfrm>
          <a:prstGeom prst="rect">
            <a:avLst/>
          </a:prstGeom>
          <a:noFill/>
          <a:ln>
            <a:noFill/>
          </a:ln>
        </p:spPr>
      </p:pic>
      <p:pic>
        <p:nvPicPr>
          <p:cNvPr id="93" name="Google Shape;93;p18"/>
          <p:cNvPicPr preferRelativeResize="0"/>
          <p:nvPr/>
        </p:nvPicPr>
        <p:blipFill>
          <a:blip r:embed="rId6">
            <a:alphaModFix/>
          </a:blip>
          <a:stretch>
            <a:fillRect/>
          </a:stretch>
        </p:blipFill>
        <p:spPr>
          <a:xfrm>
            <a:off x="4685000" y="3491175"/>
            <a:ext cx="2229500" cy="2173975"/>
          </a:xfrm>
          <a:prstGeom prst="rect">
            <a:avLst/>
          </a:prstGeom>
          <a:noFill/>
          <a:ln>
            <a:noFill/>
          </a:ln>
        </p:spPr>
      </p:pic>
      <p:pic>
        <p:nvPicPr>
          <p:cNvPr id="94" name="Google Shape;94;p18"/>
          <p:cNvPicPr preferRelativeResize="0"/>
          <p:nvPr/>
        </p:nvPicPr>
        <p:blipFill>
          <a:blip r:embed="rId7">
            <a:alphaModFix/>
          </a:blip>
          <a:stretch>
            <a:fillRect/>
          </a:stretch>
        </p:blipFill>
        <p:spPr>
          <a:xfrm>
            <a:off x="6914500" y="3491175"/>
            <a:ext cx="2229501" cy="2490875"/>
          </a:xfrm>
          <a:prstGeom prst="rect">
            <a:avLst/>
          </a:prstGeom>
          <a:noFill/>
          <a:ln>
            <a:noFill/>
          </a:ln>
        </p:spPr>
      </p:pic>
    </p:spTree>
  </p:cSld>
  <p:clrMapOvr>
    <a:masterClrMapping/>
  </p:clrMapOvr>
  <mc:AlternateContent>
    <mc:Choice Requires="p14">
      <p:transition spd="slow" p14:dur="2500">
        <p14:prism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555600"/>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pl"/>
              <a:t>The most attractive places in Emilia Romania</a:t>
            </a:r>
            <a:endParaRPr/>
          </a:p>
        </p:txBody>
      </p:sp>
      <p:sp>
        <p:nvSpPr>
          <p:cNvPr id="100" name="Google Shape;100;p19"/>
          <p:cNvSpPr txBox="1"/>
          <p:nvPr>
            <p:ph idx="1" type="body"/>
          </p:nvPr>
        </p:nvSpPr>
        <p:spPr>
          <a:xfrm>
            <a:off x="425050" y="1311300"/>
            <a:ext cx="2808000" cy="3257700"/>
          </a:xfrm>
          <a:prstGeom prst="rect">
            <a:avLst/>
          </a:prstGeom>
          <a:solidFill>
            <a:schemeClr val="dk1"/>
          </a:solidFill>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pl" sz="1500">
                <a:latin typeface="Arial"/>
                <a:ea typeface="Arial"/>
                <a:cs typeface="Arial"/>
                <a:sym typeface="Arial"/>
              </a:rPr>
              <a:t>1.Labirinto della Masone 2.Casa Artusi Renesansowy 3.Pałac Il Palazzo dei  4.Diamanti Katedra w Modenie 5.Zamek w Bardi Bolonia 6.Tabiano Terme Bazylika 7.Świętego Witalisa Zamek 8.Castello di Rivalta Rimini 9.Santarcangelo di Romagna 10.Castello di Torrechiara 11.Parco Nazionale delle 12.Foreste Casentinesi Bobbio 13.Cascate del Bucamante</a:t>
            </a:r>
            <a:endParaRPr/>
          </a:p>
        </p:txBody>
      </p:sp>
    </p:spTree>
  </p:cSld>
  <p:clrMapOvr>
    <a:masterClrMapping/>
  </p:clrMapOvr>
  <mc:AlternateContent>
    <mc:Choice Requires="p14">
      <p:transition spd="slow" p14:dur="25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0"/>
          <p:cNvPicPr preferRelativeResize="0"/>
          <p:nvPr/>
        </p:nvPicPr>
        <p:blipFill>
          <a:blip r:embed="rId3">
            <a:alphaModFix/>
          </a:blip>
          <a:stretch>
            <a:fillRect/>
          </a:stretch>
        </p:blipFill>
        <p:spPr>
          <a:xfrm>
            <a:off x="-1" y="0"/>
            <a:ext cx="2503625" cy="1819100"/>
          </a:xfrm>
          <a:prstGeom prst="rect">
            <a:avLst/>
          </a:prstGeom>
          <a:noFill/>
          <a:ln>
            <a:noFill/>
          </a:ln>
        </p:spPr>
      </p:pic>
      <p:pic>
        <p:nvPicPr>
          <p:cNvPr id="106" name="Google Shape;106;p20"/>
          <p:cNvPicPr preferRelativeResize="0"/>
          <p:nvPr/>
        </p:nvPicPr>
        <p:blipFill>
          <a:blip r:embed="rId4">
            <a:alphaModFix/>
          </a:blip>
          <a:stretch>
            <a:fillRect/>
          </a:stretch>
        </p:blipFill>
        <p:spPr>
          <a:xfrm>
            <a:off x="6837325" y="0"/>
            <a:ext cx="2314375" cy="3581475"/>
          </a:xfrm>
          <a:prstGeom prst="rect">
            <a:avLst/>
          </a:prstGeom>
          <a:noFill/>
          <a:ln>
            <a:noFill/>
          </a:ln>
        </p:spPr>
      </p:pic>
      <p:pic>
        <p:nvPicPr>
          <p:cNvPr id="107" name="Google Shape;107;p20"/>
          <p:cNvPicPr preferRelativeResize="0"/>
          <p:nvPr/>
        </p:nvPicPr>
        <p:blipFill>
          <a:blip r:embed="rId5">
            <a:alphaModFix/>
          </a:blip>
          <a:stretch>
            <a:fillRect/>
          </a:stretch>
        </p:blipFill>
        <p:spPr>
          <a:xfrm>
            <a:off x="4818000" y="0"/>
            <a:ext cx="2554201" cy="1819100"/>
          </a:xfrm>
          <a:prstGeom prst="rect">
            <a:avLst/>
          </a:prstGeom>
          <a:noFill/>
          <a:ln>
            <a:noFill/>
          </a:ln>
        </p:spPr>
      </p:pic>
      <p:pic>
        <p:nvPicPr>
          <p:cNvPr id="108" name="Google Shape;108;p20"/>
          <p:cNvPicPr preferRelativeResize="0"/>
          <p:nvPr/>
        </p:nvPicPr>
        <p:blipFill rotWithShape="1">
          <a:blip r:embed="rId6">
            <a:alphaModFix/>
          </a:blip>
          <a:srcRect b="11371" l="0" r="0" t="0"/>
          <a:stretch/>
        </p:blipFill>
        <p:spPr>
          <a:xfrm>
            <a:off x="4306650" y="1819100"/>
            <a:ext cx="2530676" cy="1762375"/>
          </a:xfrm>
          <a:prstGeom prst="rect">
            <a:avLst/>
          </a:prstGeom>
          <a:noFill/>
          <a:ln>
            <a:noFill/>
          </a:ln>
        </p:spPr>
      </p:pic>
      <p:pic>
        <p:nvPicPr>
          <p:cNvPr id="109" name="Google Shape;109;p20"/>
          <p:cNvPicPr preferRelativeResize="0"/>
          <p:nvPr/>
        </p:nvPicPr>
        <p:blipFill>
          <a:blip r:embed="rId7">
            <a:alphaModFix/>
          </a:blip>
          <a:stretch>
            <a:fillRect/>
          </a:stretch>
        </p:blipFill>
        <p:spPr>
          <a:xfrm>
            <a:off x="5937125" y="3581476"/>
            <a:ext cx="3214576" cy="1562025"/>
          </a:xfrm>
          <a:prstGeom prst="rect">
            <a:avLst/>
          </a:prstGeom>
          <a:noFill/>
          <a:ln>
            <a:noFill/>
          </a:ln>
        </p:spPr>
      </p:pic>
      <p:pic>
        <p:nvPicPr>
          <p:cNvPr id="110" name="Google Shape;110;p20"/>
          <p:cNvPicPr preferRelativeResize="0"/>
          <p:nvPr/>
        </p:nvPicPr>
        <p:blipFill>
          <a:blip r:embed="rId8">
            <a:alphaModFix/>
          </a:blip>
          <a:stretch>
            <a:fillRect/>
          </a:stretch>
        </p:blipFill>
        <p:spPr>
          <a:xfrm>
            <a:off x="2503625" y="0"/>
            <a:ext cx="2569801" cy="1819100"/>
          </a:xfrm>
          <a:prstGeom prst="rect">
            <a:avLst/>
          </a:prstGeom>
          <a:noFill/>
          <a:ln>
            <a:noFill/>
          </a:ln>
        </p:spPr>
      </p:pic>
      <p:pic>
        <p:nvPicPr>
          <p:cNvPr id="111" name="Google Shape;111;p20"/>
          <p:cNvPicPr preferRelativeResize="0"/>
          <p:nvPr/>
        </p:nvPicPr>
        <p:blipFill>
          <a:blip r:embed="rId9">
            <a:alphaModFix/>
          </a:blip>
          <a:stretch>
            <a:fillRect/>
          </a:stretch>
        </p:blipFill>
        <p:spPr>
          <a:xfrm>
            <a:off x="0" y="3324401"/>
            <a:ext cx="2995149" cy="1819100"/>
          </a:xfrm>
          <a:prstGeom prst="rect">
            <a:avLst/>
          </a:prstGeom>
          <a:noFill/>
          <a:ln>
            <a:noFill/>
          </a:ln>
        </p:spPr>
      </p:pic>
      <p:pic>
        <p:nvPicPr>
          <p:cNvPr id="112" name="Google Shape;112;p20"/>
          <p:cNvPicPr preferRelativeResize="0"/>
          <p:nvPr/>
        </p:nvPicPr>
        <p:blipFill>
          <a:blip r:embed="rId10">
            <a:alphaModFix/>
          </a:blip>
          <a:stretch>
            <a:fillRect/>
          </a:stretch>
        </p:blipFill>
        <p:spPr>
          <a:xfrm>
            <a:off x="2995150" y="3498400"/>
            <a:ext cx="2941975" cy="1645100"/>
          </a:xfrm>
          <a:prstGeom prst="rect">
            <a:avLst/>
          </a:prstGeom>
          <a:noFill/>
          <a:ln>
            <a:noFill/>
          </a:ln>
        </p:spPr>
      </p:pic>
      <p:pic>
        <p:nvPicPr>
          <p:cNvPr id="113" name="Google Shape;113;p20"/>
          <p:cNvPicPr preferRelativeResize="0"/>
          <p:nvPr/>
        </p:nvPicPr>
        <p:blipFill>
          <a:blip r:embed="rId11">
            <a:alphaModFix/>
          </a:blip>
          <a:stretch>
            <a:fillRect/>
          </a:stretch>
        </p:blipFill>
        <p:spPr>
          <a:xfrm>
            <a:off x="0" y="1790725"/>
            <a:ext cx="4306651" cy="1707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344250" y="1403850"/>
            <a:ext cx="8455500" cy="2146800"/>
          </a:xfrm>
          <a:prstGeom prst="rect">
            <a:avLst/>
          </a:prstGeom>
          <a:solidFill>
            <a:schemeClr val="dk1"/>
          </a:solidFill>
        </p:spPr>
        <p:txBody>
          <a:bodyPr anchorCtr="0" anchor="ctr" bIns="91425" lIns="91425" spcFirstLastPara="1" rIns="91425" wrap="square" tIns="91425">
            <a:normAutofit/>
          </a:bodyPr>
          <a:lstStyle/>
          <a:p>
            <a:pPr indent="0" lvl="0" marL="0" rtl="0" algn="ctr">
              <a:spcBef>
                <a:spcPts val="0"/>
              </a:spcBef>
              <a:spcAft>
                <a:spcPts val="0"/>
              </a:spcAft>
              <a:buNone/>
            </a:pPr>
            <a:r>
              <a:rPr lang="pl"/>
              <a:t>Thank you :D</a:t>
            </a:r>
            <a:endParaRPr/>
          </a:p>
        </p:txBody>
      </p:sp>
      <p:sp>
        <p:nvSpPr>
          <p:cNvPr id="119" name="Google Shape;119;p21"/>
          <p:cNvSpPr txBox="1"/>
          <p:nvPr/>
        </p:nvSpPr>
        <p:spPr>
          <a:xfrm>
            <a:off x="8670775" y="3488100"/>
            <a:ext cx="129300" cy="1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t/>
            </a:r>
            <a:endParaRPr/>
          </a:p>
          <a:p>
            <a:pPr indent="0" lvl="0" marL="0" rtl="0" algn="l">
              <a:spcBef>
                <a:spcPts val="0"/>
              </a:spcBef>
              <a:spcAft>
                <a:spcPts val="0"/>
              </a:spcAft>
              <a:buClr>
                <a:schemeClr val="dk2"/>
              </a:buClr>
              <a:buSzPts val="1100"/>
              <a:buFont typeface="Arial"/>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